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6" r:id="rId1"/>
  </p:sldMasterIdLst>
  <p:notesMasterIdLst>
    <p:notesMasterId r:id="rId24"/>
  </p:notesMasterIdLst>
  <p:sldIdLst>
    <p:sldId id="257" r:id="rId2"/>
    <p:sldId id="274" r:id="rId3"/>
    <p:sldId id="276" r:id="rId4"/>
    <p:sldId id="277" r:id="rId5"/>
    <p:sldId id="268" r:id="rId6"/>
    <p:sldId id="275" r:id="rId7"/>
    <p:sldId id="271" r:id="rId8"/>
    <p:sldId id="269" r:id="rId9"/>
    <p:sldId id="278" r:id="rId10"/>
    <p:sldId id="279" r:id="rId11"/>
    <p:sldId id="280" r:id="rId12"/>
    <p:sldId id="281" r:id="rId13"/>
    <p:sldId id="270" r:id="rId14"/>
    <p:sldId id="282" r:id="rId15"/>
    <p:sldId id="283" r:id="rId16"/>
    <p:sldId id="286" r:id="rId17"/>
    <p:sldId id="285" r:id="rId18"/>
    <p:sldId id="284" r:id="rId19"/>
    <p:sldId id="287" r:id="rId20"/>
    <p:sldId id="290" r:id="rId21"/>
    <p:sldId id="288" r:id="rId22"/>
    <p:sldId id="291" r:id="rId23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204">
          <p15:clr>
            <a:srgbClr val="000000"/>
          </p15:clr>
        </p15:guide>
        <p15:guide id="4" pos="385">
          <p15:clr>
            <a:srgbClr val="000000"/>
          </p15:clr>
        </p15:guide>
        <p15:guide id="5" pos="657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F90C769-8BD2-42D8-88E8-F87A97329609}">
  <a:tblStyle styleId="{CF90C769-8BD2-42D8-88E8-F87A97329609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1210" y="58"/>
      </p:cViewPr>
      <p:guideLst>
        <p:guide orient="horz" pos="2160"/>
        <p:guide pos="2880"/>
        <p:guide pos="204"/>
        <p:guide pos="385"/>
        <p:guide pos="65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2018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제목 슬라이드">
  <p:cSld name="8_제목 슬라이드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>
            <a:off x="3491880" y="5157192"/>
            <a:ext cx="5330107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i="0" u="none" strike="noStrike" cap="none" dirty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문제중심학습으로 프로젝트 설계하기</a:t>
            </a:r>
            <a:endParaRPr sz="4000" b="1" i="0" u="none" strike="noStrike" cap="none" dirty="0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및 내용" preserve="1" userDrawn="1">
  <p:cSld name="2_제목 및 내용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-22448"/>
            <a:ext cx="9144000" cy="555848"/>
          </a:xfrm>
          <a:prstGeom prst="rect">
            <a:avLst/>
          </a:prstGeom>
          <a:solidFill>
            <a:srgbClr val="EE7759">
              <a:alpha val="29803"/>
            </a:srgbClr>
          </a:solidFill>
          <a:ln>
            <a:noFill/>
          </a:ln>
        </p:spPr>
        <p:txBody>
          <a:bodyPr spcFirstLastPara="1" wrap="square" lIns="91425" tIns="0" rIns="91425" bIns="72000" anchor="ctr" anchorCtr="0">
            <a:noAutofit/>
          </a:bodyPr>
          <a:lstStyle/>
          <a:p>
            <a:pPr marL="36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8279259" y="6605588"/>
            <a:ext cx="842962" cy="21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000" b="0" i="0" u="none" strike="noStrike" cap="none" smtClean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000" b="0" i="0" u="none" strike="noStrike" cap="none" dirty="0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95300" y="787400"/>
            <a:ext cx="8356600" cy="1342851"/>
          </a:xfrm>
        </p:spPr>
        <p:txBody>
          <a:bodyPr/>
          <a:lstStyle>
            <a:lvl1pPr marL="355600" indent="-355600">
              <a:lnSpc>
                <a:spcPct val="150000"/>
              </a:lnSpc>
              <a:buClr>
                <a:schemeClr val="accent1"/>
              </a:buClr>
              <a:buSzPct val="100000"/>
              <a:buFont typeface="Malgun Gothic" panose="020B0503020000020004" pitchFamily="50" charset="-127"/>
              <a:buChar char="■"/>
              <a:defRPr sz="2000" b="1"/>
            </a:lvl1pPr>
            <a:lvl2pPr marL="533400" indent="-177800">
              <a:lnSpc>
                <a:spcPct val="100000"/>
              </a:lnSpc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/>
            </a:lvl2pPr>
            <a:lvl3pPr>
              <a:defRPr sz="1600"/>
            </a:lvl3pPr>
            <a:lvl4pPr>
              <a:defRPr sz="1400"/>
            </a:lvl4pPr>
            <a:lvl5pPr marL="723900" indent="-165100">
              <a:lnSpc>
                <a:spcPct val="100000"/>
              </a:lnSpc>
              <a:tabLst/>
              <a:defRPr sz="16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054815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40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7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DDE4B4-F725-24E0-C1DF-5686E7090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/>
              <a:t>3.2 </a:t>
            </a:r>
            <a:r>
              <a:rPr lang="ko-KR" altLang="en-US" sz="2800"/>
              <a:t>페르소나 설정하기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1" y="906967"/>
            <a:ext cx="6677977" cy="401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58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DDE4B4-F725-24E0-C1DF-5686E7090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/>
              <a:t>3.2 </a:t>
            </a:r>
            <a:r>
              <a:rPr lang="ko-KR" altLang="en-US" sz="2800"/>
              <a:t>페르소나 설정하기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61" y="1041400"/>
            <a:ext cx="6656260" cy="510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2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DDE4B4-F725-24E0-C1DF-5686E7090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/>
              <a:t>3.2 </a:t>
            </a:r>
            <a:r>
              <a:rPr lang="ko-KR" altLang="en-US" sz="2800"/>
              <a:t>페르소나 설정하기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934098"/>
            <a:ext cx="6699694" cy="259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614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1200" dirty="0"/>
              <a:t>3.3 </a:t>
            </a:r>
            <a:r>
              <a:rPr lang="ko-KR" altLang="en-US" kern="1200" dirty="0"/>
              <a:t>소프트웨어 개발 프로세스 모델 선정하기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495300" y="787400"/>
            <a:ext cx="8382000" cy="1342851"/>
          </a:xfrm>
        </p:spPr>
        <p:txBody>
          <a:bodyPr/>
          <a:lstStyle/>
          <a:p>
            <a:r>
              <a:rPr lang="ko-KR" altLang="en-US" dirty="0"/>
              <a:t>소프트웨어 개발 프로세스 모델</a:t>
            </a:r>
            <a:endParaRPr lang="en-US" altLang="ko-KR" dirty="0"/>
          </a:p>
          <a:p>
            <a:pPr lvl="1"/>
            <a:r>
              <a:rPr lang="ko-KR" altLang="en-US" dirty="0"/>
              <a:t>폭포수 모델과 애자일 모델</a:t>
            </a:r>
            <a:r>
              <a:rPr lang="en-US" altLang="ko-KR" dirty="0"/>
              <a:t>, </a:t>
            </a:r>
            <a:r>
              <a:rPr lang="ko-KR" altLang="en-US" dirty="0"/>
              <a:t>프로토타이핑 모델</a:t>
            </a:r>
            <a:r>
              <a:rPr lang="en-US" altLang="ko-KR" dirty="0"/>
              <a:t>, </a:t>
            </a:r>
            <a:r>
              <a:rPr lang="ko-KR" altLang="en-US" dirty="0"/>
              <a:t>나선형 모델 등이</a:t>
            </a:r>
            <a:r>
              <a:rPr lang="en-US" altLang="ko-KR" dirty="0"/>
              <a:t> </a:t>
            </a:r>
            <a:r>
              <a:rPr lang="ko-KR" altLang="en-US" dirty="0"/>
              <a:t>있음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폭포수 모델</a:t>
            </a:r>
            <a:endParaRPr lang="en-US" altLang="ko-KR" dirty="0"/>
          </a:p>
          <a:p>
            <a:pPr lvl="1"/>
            <a:r>
              <a:rPr lang="ko-KR" altLang="en-US" dirty="0"/>
              <a:t>위에서 아래로 순차적으로 진행하고</a:t>
            </a:r>
            <a:r>
              <a:rPr lang="en-US" altLang="ko-KR" dirty="0"/>
              <a:t>, </a:t>
            </a:r>
            <a:r>
              <a:rPr lang="ko-KR" altLang="en-US" dirty="0"/>
              <a:t>각 단계마다 확실하게 마무리한 뒤 다음 단계로 이동해야 하는 모델이다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13" y="4246156"/>
            <a:ext cx="4718602" cy="2108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769" y="3297097"/>
            <a:ext cx="3852959" cy="163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582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1200" dirty="0"/>
              <a:t>3.3 </a:t>
            </a:r>
            <a:r>
              <a:rPr lang="ko-KR" altLang="en-US" kern="1200" dirty="0"/>
              <a:t>소프트웨어 개발 프로세스 모델 선정하기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495300" y="787400"/>
            <a:ext cx="6108700" cy="1342851"/>
          </a:xfrm>
        </p:spPr>
        <p:txBody>
          <a:bodyPr/>
          <a:lstStyle/>
          <a:p>
            <a:r>
              <a:rPr lang="ko-KR" altLang="en-US" dirty="0"/>
              <a:t>애자일 모델</a:t>
            </a:r>
            <a:r>
              <a:rPr lang="en-US" altLang="ko-KR" dirty="0"/>
              <a:t>(agile model)</a:t>
            </a:r>
          </a:p>
          <a:p>
            <a:pPr lvl="1"/>
            <a:r>
              <a:rPr lang="ko-KR" altLang="en-US" dirty="0"/>
              <a:t>빠른 변화와 불확실성이 특징인 프로젝트 환경에서 효과적으로 작업을 수행하기 위해 개발되었다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개발하고자 하는 기능을 작은 단위로 나누어 작업하고</a:t>
            </a:r>
            <a:r>
              <a:rPr lang="en-US" altLang="ko-KR" dirty="0"/>
              <a:t>, </a:t>
            </a:r>
            <a:r>
              <a:rPr lang="ko-KR" altLang="en-US" dirty="0"/>
              <a:t>짧은 개발 주기를 통해 지속적인 개선과 반영을 가능하게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75" y="3053270"/>
            <a:ext cx="2637775" cy="31036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050" y="3192970"/>
            <a:ext cx="4983360" cy="153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69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1200" dirty="0"/>
              <a:t>3.3 </a:t>
            </a:r>
            <a:r>
              <a:rPr lang="ko-KR" altLang="en-US" kern="1200" dirty="0"/>
              <a:t>소프트웨어 개발 프로세스 모델 선정하기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495300" y="787401"/>
            <a:ext cx="8356600" cy="622300"/>
          </a:xfrm>
        </p:spPr>
        <p:txBody>
          <a:bodyPr/>
          <a:lstStyle/>
          <a:p>
            <a:r>
              <a:rPr lang="ko-KR" altLang="en-US" dirty="0"/>
              <a:t>폭포수 모델과 애자일 모델 비교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539751"/>
            <a:ext cx="6688836" cy="386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95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1200" dirty="0"/>
              <a:t>3.3 </a:t>
            </a:r>
            <a:r>
              <a:rPr lang="ko-KR" altLang="en-US" kern="1200" dirty="0"/>
              <a:t>소프트웨어 개발 프로세스 모델 선정하기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204"/>
          <a:stretch/>
        </p:blipFill>
        <p:spPr>
          <a:xfrm>
            <a:off x="952500" y="924696"/>
            <a:ext cx="6694265" cy="115810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301725"/>
            <a:ext cx="6694265" cy="313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517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1200" dirty="0"/>
              <a:t>3.3 </a:t>
            </a:r>
            <a:r>
              <a:rPr lang="ko-KR" altLang="en-US" kern="1200" dirty="0"/>
              <a:t>소프트웨어 개발 프로세스 모델 선정하기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941"/>
          <a:stretch/>
        </p:blipFill>
        <p:spPr>
          <a:xfrm>
            <a:off x="968788" y="903527"/>
            <a:ext cx="6677977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611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1200" dirty="0"/>
              <a:t>3.3 </a:t>
            </a:r>
            <a:r>
              <a:rPr lang="ko-KR" altLang="en-US" kern="1200" dirty="0"/>
              <a:t>소프트웨어 개발 프로세스 모델 선정하기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프로토타이핑 모델</a:t>
            </a:r>
            <a:r>
              <a:rPr lang="en-US" altLang="ko-KR" dirty="0"/>
              <a:t>(prototyping model)</a:t>
            </a:r>
          </a:p>
          <a:p>
            <a:pPr lvl="1"/>
            <a:r>
              <a:rPr lang="ko-KR" altLang="en-US" dirty="0"/>
              <a:t>고객과의 원활한 의사소통을 통한 모델이며</a:t>
            </a:r>
            <a:r>
              <a:rPr lang="en-US" altLang="ko-KR" dirty="0"/>
              <a:t>, </a:t>
            </a:r>
            <a:r>
              <a:rPr lang="ko-KR" altLang="en-US" dirty="0"/>
              <a:t>고객의 요구사항에 대한 충분한 분석과 핵심 기능을 파악하여완성품의 예측이 가능하다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정식 절차에 따라 완전한 소프트웨어를 만들기 전에 고객의 요구를 기반으로 빠른 </a:t>
            </a:r>
            <a:r>
              <a:rPr lang="en-US" altLang="ko-KR" dirty="0"/>
              <a:t>UI/UX </a:t>
            </a:r>
            <a:r>
              <a:rPr lang="ko-KR" altLang="en-US" dirty="0"/>
              <a:t>개선을 위한 프로토타입을 만들고</a:t>
            </a:r>
            <a:r>
              <a:rPr lang="en-US" altLang="ko-KR" dirty="0"/>
              <a:t>, </a:t>
            </a:r>
            <a:r>
              <a:rPr lang="ko-KR" altLang="en-US" dirty="0"/>
              <a:t>이 프로토타입을 고객과의 의사소통 도구로 사용한다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37" y="3245757"/>
            <a:ext cx="4475163" cy="127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99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1200" dirty="0"/>
              <a:t>3.3 </a:t>
            </a:r>
            <a:r>
              <a:rPr lang="ko-KR" altLang="en-US" kern="1200" dirty="0"/>
              <a:t>소프트웨어 개발 프로세스 모델 선정하기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36" y="721672"/>
            <a:ext cx="4272820" cy="31489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36" y="4081903"/>
            <a:ext cx="6629114" cy="264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49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/>
        </p:nvSpPr>
        <p:spPr>
          <a:xfrm>
            <a:off x="0" y="0"/>
            <a:ext cx="45275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40000" lnSpcReduction="20000"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None/>
            </a:pPr>
            <a:endParaRPr sz="30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/>
              <a:t>목 차</a:t>
            </a:r>
            <a:endParaRPr dirty="0"/>
          </a:p>
        </p:txBody>
      </p:sp>
      <p:sp>
        <p:nvSpPr>
          <p:cNvPr id="76" name="Google Shape;76;p12"/>
          <p:cNvSpPr/>
          <p:nvPr/>
        </p:nvSpPr>
        <p:spPr>
          <a:xfrm>
            <a:off x="699256" y="1177132"/>
            <a:ext cx="756631" cy="608012"/>
          </a:xfrm>
          <a:prstGeom prst="snipRoundRect">
            <a:avLst>
              <a:gd name="adj1" fmla="val 24542"/>
              <a:gd name="adj2" fmla="val 0"/>
            </a:avLst>
          </a:prstGeom>
          <a:solidFill>
            <a:srgbClr val="EE7759">
              <a:alpha val="60000"/>
            </a:srgbClr>
          </a:solidFill>
          <a:ln>
            <a:noFill/>
          </a:ln>
        </p:spPr>
        <p:txBody>
          <a:bodyPr spcFirstLastPara="1" wrap="square" lIns="91425" tIns="0" rIns="91425" bIns="72000" anchor="ctr" anchorCtr="0">
            <a:noAutofit/>
          </a:bodyPr>
          <a:lstStyle/>
          <a:p>
            <a:pPr marL="36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ko-KR" sz="2000" b="1" i="0" u="none" strike="noStrike" cap="none" dirty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.1</a:t>
            </a:r>
            <a:endParaRPr sz="2000" b="1" i="0" u="none" strike="noStrike" cap="none" dirty="0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77;p12"/>
          <p:cNvSpPr/>
          <p:nvPr/>
        </p:nvSpPr>
        <p:spPr>
          <a:xfrm>
            <a:off x="1446207" y="1124744"/>
            <a:ext cx="6998536" cy="719138"/>
          </a:xfrm>
          <a:prstGeom prst="roundRect">
            <a:avLst>
              <a:gd name="adj" fmla="val 2291"/>
            </a:avLst>
          </a:prstGeom>
          <a:solidFill>
            <a:srgbClr val="F2F2F2">
              <a:alpha val="32549"/>
            </a:srgbClr>
          </a:solidFill>
          <a:ln w="38100" cap="flat" cmpd="sng">
            <a:solidFill>
              <a:srgbClr val="E4E4E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22238" lvl="0" indent="11113">
              <a:lnSpc>
                <a:spcPct val="110000"/>
              </a:lnSpc>
            </a:pPr>
            <a:r>
              <a:rPr lang="ko-KR" altLang="en-US" sz="2000" b="1" dirty="0">
                <a:solidFill>
                  <a:srgbClr val="242424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소프트웨어 개발 생명주기 작성하기</a:t>
            </a:r>
            <a:endParaRPr sz="2000" b="1" i="0" u="none" strike="noStrike" cap="none" dirty="0">
              <a:solidFill>
                <a:srgbClr val="24242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" name="Google Shape;78;p12"/>
          <p:cNvSpPr/>
          <p:nvPr/>
        </p:nvSpPr>
        <p:spPr>
          <a:xfrm>
            <a:off x="699256" y="2139958"/>
            <a:ext cx="756631" cy="608012"/>
          </a:xfrm>
          <a:prstGeom prst="snipRoundRect">
            <a:avLst>
              <a:gd name="adj1" fmla="val 24542"/>
              <a:gd name="adj2" fmla="val 0"/>
            </a:avLst>
          </a:prstGeom>
          <a:solidFill>
            <a:srgbClr val="EE7759">
              <a:alpha val="60000"/>
            </a:srgbClr>
          </a:solidFill>
          <a:ln>
            <a:noFill/>
          </a:ln>
        </p:spPr>
        <p:txBody>
          <a:bodyPr spcFirstLastPara="1" wrap="square" lIns="91425" tIns="0" rIns="91425" bIns="72000" anchor="ctr" anchorCtr="0">
            <a:noAutofit/>
          </a:bodyPr>
          <a:lstStyle/>
          <a:p>
            <a:pPr marL="36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i="0" u="none" strike="noStrike" cap="none" dirty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ko-KR" sz="2000" b="1" i="0" u="none" strike="noStrike" cap="none" dirty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.2</a:t>
            </a:r>
            <a:endParaRPr sz="2000" b="1" i="0" u="none" strike="noStrike" cap="none" dirty="0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" name="Google Shape;79;p12"/>
          <p:cNvSpPr/>
          <p:nvPr/>
        </p:nvSpPr>
        <p:spPr>
          <a:xfrm>
            <a:off x="1446207" y="2087570"/>
            <a:ext cx="6998536" cy="719138"/>
          </a:xfrm>
          <a:prstGeom prst="roundRect">
            <a:avLst>
              <a:gd name="adj" fmla="val 2291"/>
            </a:avLst>
          </a:prstGeom>
          <a:solidFill>
            <a:srgbClr val="F2F2F2">
              <a:alpha val="32549"/>
            </a:srgbClr>
          </a:solidFill>
          <a:ln w="38100" cap="flat" cmpd="sng">
            <a:solidFill>
              <a:srgbClr val="E4E4E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22238" lvl="0" indent="11113">
              <a:lnSpc>
                <a:spcPct val="110000"/>
              </a:lnSpc>
            </a:pPr>
            <a:r>
              <a:rPr lang="ko-KR" altLang="en-US" sz="2000" b="1" dirty="0">
                <a:solidFill>
                  <a:srgbClr val="242424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페르소나 설정하기</a:t>
            </a:r>
            <a:endParaRPr sz="2000" b="1" i="0" u="none" strike="noStrike" cap="none" dirty="0">
              <a:solidFill>
                <a:srgbClr val="24242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78;p12"/>
          <p:cNvSpPr/>
          <p:nvPr/>
        </p:nvSpPr>
        <p:spPr>
          <a:xfrm>
            <a:off x="699256" y="3082067"/>
            <a:ext cx="756631" cy="608012"/>
          </a:xfrm>
          <a:prstGeom prst="snipRoundRect">
            <a:avLst>
              <a:gd name="adj1" fmla="val 24542"/>
              <a:gd name="adj2" fmla="val 0"/>
            </a:avLst>
          </a:prstGeom>
          <a:solidFill>
            <a:srgbClr val="EE7759">
              <a:alpha val="60000"/>
            </a:srgbClr>
          </a:solidFill>
          <a:ln>
            <a:noFill/>
          </a:ln>
        </p:spPr>
        <p:txBody>
          <a:bodyPr spcFirstLastPara="1" wrap="square" lIns="91425" tIns="0" rIns="91425" bIns="72000" anchor="ctr" anchorCtr="0">
            <a:noAutofit/>
          </a:bodyPr>
          <a:lstStyle/>
          <a:p>
            <a:pPr marL="360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ko-KR" sz="2000" b="1" i="0" u="none" strike="noStrike" cap="none" dirty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en-US" altLang="ko-KR" sz="2000" b="1" i="0" u="none" strike="noStrike" cap="none" dirty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2000" b="1" i="0" u="none" strike="noStrike" cap="none" dirty="0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79;p12"/>
          <p:cNvSpPr/>
          <p:nvPr/>
        </p:nvSpPr>
        <p:spPr>
          <a:xfrm>
            <a:off x="1446207" y="3029679"/>
            <a:ext cx="6998536" cy="719138"/>
          </a:xfrm>
          <a:prstGeom prst="roundRect">
            <a:avLst>
              <a:gd name="adj" fmla="val 2291"/>
            </a:avLst>
          </a:prstGeom>
          <a:solidFill>
            <a:srgbClr val="F2F2F2">
              <a:alpha val="32549"/>
            </a:srgbClr>
          </a:solidFill>
          <a:ln w="38100" cap="flat" cmpd="sng">
            <a:solidFill>
              <a:srgbClr val="E4E4E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22238" lvl="0" indent="11113">
              <a:lnSpc>
                <a:spcPct val="110000"/>
              </a:lnSpc>
            </a:pPr>
            <a:r>
              <a:rPr lang="ko-KR" altLang="en-US" sz="2000" b="1" dirty="0">
                <a:solidFill>
                  <a:srgbClr val="242424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소프트웨어 개발 프로세스 모델 선정하기</a:t>
            </a:r>
            <a:endParaRPr sz="2000" b="1" i="0" u="none" strike="noStrike" cap="none" dirty="0">
              <a:solidFill>
                <a:srgbClr val="24242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72752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1200" dirty="0"/>
              <a:t>3.3 </a:t>
            </a:r>
            <a:r>
              <a:rPr lang="ko-KR" altLang="en-US" kern="1200" dirty="0"/>
              <a:t>소프트웨어 개발 프로세스 모델 선정하기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70057"/>
            <a:ext cx="6699694" cy="274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27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1200" dirty="0"/>
              <a:t>3.3 </a:t>
            </a:r>
            <a:r>
              <a:rPr lang="ko-KR" altLang="en-US" kern="1200" dirty="0"/>
              <a:t>소프트웨어 개발 프로세스 모델 선정하기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78" y="927101"/>
            <a:ext cx="6710553" cy="514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47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kern="1200" dirty="0"/>
              <a:t>3.3 </a:t>
            </a:r>
            <a:r>
              <a:rPr lang="ko-KR" altLang="en-US" kern="1200" dirty="0"/>
              <a:t>소프트웨어 개발 프로세스 모델 선정하기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911222"/>
            <a:ext cx="6683407" cy="319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73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129205-2587-D920-5F94-48DEBE95F5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5300" y="787401"/>
            <a:ext cx="8356600" cy="596900"/>
          </a:xfrm>
        </p:spPr>
        <p:txBody>
          <a:bodyPr>
            <a:noAutofit/>
          </a:bodyPr>
          <a:lstStyle/>
          <a:p>
            <a:r>
              <a:rPr lang="ko-KR" altLang="en-US" dirty="0"/>
              <a:t>디자인 프로세스 </a:t>
            </a:r>
            <a:r>
              <a:rPr lang="en-US" altLang="ko-KR" dirty="0"/>
              <a:t>3</a:t>
            </a:r>
            <a:r>
              <a:rPr lang="ko-KR" altLang="en-US" dirty="0"/>
              <a:t>단계</a:t>
            </a:r>
            <a:endParaRPr lang="en-US" altLang="ko-KR" dirty="0"/>
          </a:p>
          <a:p>
            <a:pPr marL="623888" lvl="1" indent="-268288">
              <a:buNone/>
            </a:pPr>
            <a:r>
              <a:rPr lang="ko-KR" altLang="en-US" dirty="0">
                <a:solidFill>
                  <a:srgbClr val="FF6600"/>
                </a:solidFill>
                <a:latin typeface="+mn-ea"/>
              </a:rPr>
              <a:t>❶ </a:t>
            </a:r>
            <a:r>
              <a:rPr lang="ko-KR" altLang="en-US" b="1" dirty="0"/>
              <a:t>계획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아이디어 개발부터 시장 분석</a:t>
            </a:r>
            <a:r>
              <a:rPr lang="en-US" altLang="ko-KR" dirty="0"/>
              <a:t>, </a:t>
            </a:r>
            <a:r>
              <a:rPr lang="ko-KR" altLang="en-US" dirty="0"/>
              <a:t>경쟁 분석</a:t>
            </a:r>
            <a:r>
              <a:rPr lang="en-US" altLang="ko-KR" dirty="0"/>
              <a:t>, </a:t>
            </a:r>
            <a:r>
              <a:rPr lang="ko-KR" altLang="en-US" dirty="0"/>
              <a:t>제품 분석 등과 전략과 디자인 </a:t>
            </a:r>
            <a:r>
              <a:rPr lang="ko-KR" altLang="en-US" dirty="0" err="1"/>
              <a:t>브리프</a:t>
            </a:r>
            <a:r>
              <a:rPr lang="ko-KR" altLang="en-US" dirty="0"/>
              <a:t> 등을 계획한다</a:t>
            </a:r>
            <a:r>
              <a:rPr lang="en-US" altLang="ko-KR" dirty="0"/>
              <a:t>.</a:t>
            </a:r>
          </a:p>
          <a:p>
            <a:pPr marL="623888" lvl="1" indent="-268288">
              <a:spcBef>
                <a:spcPts val="0"/>
              </a:spcBef>
              <a:buNone/>
            </a:pPr>
            <a:endParaRPr lang="en-US" altLang="ko-KR" sz="1000" dirty="0"/>
          </a:p>
          <a:p>
            <a:pPr marL="623888" lvl="1" indent="-268288">
              <a:buNone/>
            </a:pPr>
            <a:r>
              <a:rPr lang="ko-KR" altLang="en-US" dirty="0">
                <a:solidFill>
                  <a:srgbClr val="FF6600"/>
                </a:solidFill>
                <a:latin typeface="+mn-ea"/>
              </a:rPr>
              <a:t>❷</a:t>
            </a:r>
            <a:r>
              <a:rPr lang="en-US" altLang="ko-KR" b="1" dirty="0"/>
              <a:t> </a:t>
            </a:r>
            <a:r>
              <a:rPr lang="ko-KR" altLang="en-US" b="1" dirty="0"/>
              <a:t>개발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디자인의 콘셉트를 정하고 실행 가능한 구체적인 디자인을 개발하며 시장성과 기술 실험을 실시한다</a:t>
            </a:r>
            <a:r>
              <a:rPr lang="en-US" altLang="ko-KR" dirty="0"/>
              <a:t>.</a:t>
            </a:r>
          </a:p>
          <a:p>
            <a:pPr marL="623888" lvl="1" indent="-268288">
              <a:spcBef>
                <a:spcPts val="0"/>
              </a:spcBef>
              <a:buClr>
                <a:srgbClr val="4F81BD"/>
              </a:buClr>
              <a:buNone/>
            </a:pPr>
            <a:endParaRPr lang="en-US" altLang="ko-KR" sz="1000" dirty="0">
              <a:solidFill>
                <a:srgbClr val="000000"/>
              </a:solidFill>
            </a:endParaRPr>
          </a:p>
          <a:p>
            <a:pPr marL="623888" lvl="1" indent="-268288">
              <a:buNone/>
            </a:pPr>
            <a:r>
              <a:rPr lang="ko-KR" altLang="en-US" sz="1600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❸ </a:t>
            </a:r>
            <a:r>
              <a:rPr lang="ko-KR" altLang="en-US" b="1" dirty="0">
                <a:latin typeface="YDVYGOStd34"/>
              </a:rPr>
              <a:t>마케팅 계획과 시장 점검</a:t>
            </a:r>
            <a:r>
              <a:rPr lang="en-US" altLang="ko-KR" b="1" dirty="0">
                <a:latin typeface="YDVYGOStd34"/>
              </a:rPr>
              <a:t>, </a:t>
            </a:r>
            <a:r>
              <a:rPr lang="ko-KR" altLang="en-US" b="1" dirty="0">
                <a:latin typeface="YDVYGOStd34"/>
              </a:rPr>
              <a:t>생산 공정 점검</a:t>
            </a:r>
            <a:endParaRPr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ko-KR" altLang="en-US" dirty="0"/>
              <a:t>소프트웨어 개발 생명주기 작성하기</a:t>
            </a:r>
          </a:p>
        </p:txBody>
      </p:sp>
    </p:spTree>
    <p:extLst>
      <p:ext uri="{BB962C8B-B14F-4D97-AF65-F5344CB8AC3E}">
        <p14:creationId xmlns:p14="http://schemas.microsoft.com/office/powerpoint/2010/main" val="3386191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ko-KR" altLang="en-US" dirty="0"/>
              <a:t>소프트웨어 개발 생명주기 작성하기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1247850"/>
            <a:ext cx="7711386" cy="441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877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129205-2587-D920-5F94-48DEBE95F5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5300" y="787401"/>
            <a:ext cx="8356600" cy="596900"/>
          </a:xfrm>
        </p:spPr>
        <p:txBody>
          <a:bodyPr>
            <a:noAutofit/>
          </a:bodyPr>
          <a:lstStyle/>
          <a:p>
            <a:r>
              <a:rPr lang="ko-KR" altLang="en-US" dirty="0"/>
              <a:t>소프트웨어 개발 생명주기 </a:t>
            </a:r>
            <a:r>
              <a:rPr lang="en-US" altLang="ko-KR" dirty="0"/>
              <a:t>7</a:t>
            </a:r>
            <a:r>
              <a:rPr lang="ko-KR" altLang="en-US" dirty="0"/>
              <a:t>단계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623888" lvl="1" indent="-268288">
              <a:buNone/>
            </a:pPr>
            <a:r>
              <a:rPr lang="ko-KR" altLang="en-US" dirty="0">
                <a:solidFill>
                  <a:srgbClr val="FF6600"/>
                </a:solidFill>
                <a:latin typeface="+mn-ea"/>
              </a:rPr>
              <a:t>❶ </a:t>
            </a:r>
            <a:r>
              <a:rPr lang="ko-KR" altLang="en-US" b="1" dirty="0"/>
              <a:t>계획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프로젝트를 수행하는 데 필요한 것들을 계획하는 단계이다</a:t>
            </a:r>
            <a:r>
              <a:rPr lang="en-US" altLang="ko-KR" dirty="0"/>
              <a:t>. </a:t>
            </a:r>
            <a:r>
              <a:rPr lang="ko-KR" altLang="en-US" dirty="0"/>
              <a:t>사용자의 요구사항을 수집하고</a:t>
            </a:r>
            <a:r>
              <a:rPr lang="en-US" altLang="ko-KR" dirty="0"/>
              <a:t>, </a:t>
            </a:r>
            <a:r>
              <a:rPr lang="ko-KR" altLang="en-US" dirty="0"/>
              <a:t>수집한 요구사항들이 실현 가능한지</a:t>
            </a:r>
            <a:r>
              <a:rPr lang="en-US" altLang="ko-KR" dirty="0"/>
              <a:t>, </a:t>
            </a:r>
            <a:r>
              <a:rPr lang="ko-KR" altLang="en-US" dirty="0"/>
              <a:t>합리적인지를 판단하여 프로젝트의 진행 및 수행 가능 여부를 결정한다</a:t>
            </a:r>
            <a:r>
              <a:rPr lang="en-US" altLang="ko-KR" dirty="0"/>
              <a:t>.</a:t>
            </a:r>
          </a:p>
          <a:p>
            <a:pPr marL="623888" lvl="1" indent="-268288">
              <a:spcBef>
                <a:spcPts val="0"/>
              </a:spcBef>
              <a:buNone/>
            </a:pPr>
            <a:endParaRPr lang="en-US" altLang="ko-KR" sz="1000" dirty="0"/>
          </a:p>
          <a:p>
            <a:pPr marL="623888" lvl="1" indent="-268288">
              <a:buNone/>
            </a:pPr>
            <a:r>
              <a:rPr lang="ko-KR" altLang="en-US" dirty="0">
                <a:solidFill>
                  <a:srgbClr val="FF6600"/>
                </a:solidFill>
                <a:latin typeface="+mn-ea"/>
              </a:rPr>
              <a:t>❷</a:t>
            </a:r>
            <a:r>
              <a:rPr lang="en-US" altLang="ko-KR" b="1" dirty="0"/>
              <a:t> </a:t>
            </a:r>
            <a:r>
              <a:rPr lang="ko-KR" altLang="en-US" b="1" dirty="0"/>
              <a:t>요구 분석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고객들의 요구사항을 식별하고</a:t>
            </a:r>
            <a:r>
              <a:rPr lang="en-US" altLang="ko-KR" dirty="0"/>
              <a:t>, </a:t>
            </a:r>
            <a:r>
              <a:rPr lang="ko-KR" altLang="en-US" dirty="0" err="1"/>
              <a:t>상세화하고</a:t>
            </a:r>
            <a:r>
              <a:rPr lang="en-US" altLang="ko-KR" dirty="0"/>
              <a:t>, </a:t>
            </a:r>
            <a:r>
              <a:rPr lang="ko-KR" altLang="en-US" dirty="0"/>
              <a:t>요구사항의 우선순위를 지정하는 단계이다</a:t>
            </a:r>
            <a:r>
              <a:rPr lang="en-US" altLang="ko-KR" dirty="0"/>
              <a:t>. </a:t>
            </a:r>
            <a:r>
              <a:rPr lang="ko-KR" altLang="en-US" dirty="0"/>
              <a:t>요구사항을 식별하고 상세화한다는 것은 다양한 요구사항 가운데 기능적 요구사항과 비기능적 요구사항을 구분한다는 것을 의미한다</a:t>
            </a:r>
            <a:r>
              <a:rPr lang="en-US" altLang="ko-KR" dirty="0"/>
              <a:t>.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ko-KR" altLang="en-US" dirty="0"/>
              <a:t>소프트웨어 개발 생명주기 작성하기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1776271"/>
            <a:ext cx="8191500" cy="109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94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129205-2587-D920-5F94-48DEBE95F5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5300" y="787400"/>
            <a:ext cx="8356600" cy="5452035"/>
          </a:xfrm>
        </p:spPr>
        <p:txBody>
          <a:bodyPr>
            <a:noAutofit/>
          </a:bodyPr>
          <a:lstStyle/>
          <a:p>
            <a:pPr marL="623888" lvl="1" indent="-268288">
              <a:buNone/>
            </a:pPr>
            <a:r>
              <a:rPr lang="ko-KR" altLang="en-US" sz="1800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❸ </a:t>
            </a:r>
            <a:r>
              <a:rPr lang="ko-KR" altLang="en-US" b="1" i="0" u="none" strike="noStrike" baseline="0" dirty="0">
                <a:latin typeface="YDVYGOStd34"/>
              </a:rPr>
              <a:t>설계</a:t>
            </a:r>
            <a:r>
              <a:rPr lang="ko-KR" altLang="en-US" b="0" i="0" u="none" strike="noStrike" baseline="0" dirty="0">
                <a:latin typeface="YDVYGOStd34"/>
              </a:rPr>
              <a:t> </a:t>
            </a:r>
            <a:r>
              <a:rPr lang="en-US" altLang="ko-KR" b="0" i="0" u="none" strike="noStrike" baseline="0" dirty="0">
                <a:latin typeface="YDVYMjOStd12"/>
              </a:rPr>
              <a:t>: </a:t>
            </a:r>
            <a:r>
              <a:rPr lang="ko-KR" altLang="en-US" b="0" i="0" u="none" strike="noStrike" baseline="0" dirty="0">
                <a:latin typeface="YDVYMjOStd12"/>
              </a:rPr>
              <a:t>이는 요구사항들을 준수할 수 있는 소프트웨어를 설계하는 단계이다</a:t>
            </a:r>
            <a:r>
              <a:rPr lang="en-US" altLang="ko-KR" b="0" i="0" u="none" strike="noStrike" baseline="0" dirty="0">
                <a:latin typeface="YDVYMjOStd12"/>
              </a:rPr>
              <a:t>. </a:t>
            </a:r>
            <a:r>
              <a:rPr lang="ko-KR" altLang="en-US" b="0" i="0" u="none" strike="noStrike" baseline="0" dirty="0">
                <a:latin typeface="YDVYMjOStd12"/>
              </a:rPr>
              <a:t>설계 디자인은 프로토타이핑으로 할 수 있는데</a:t>
            </a:r>
            <a:r>
              <a:rPr lang="en-US" altLang="ko-KR" b="0" i="0" u="none" strike="noStrike" baseline="0" dirty="0">
                <a:latin typeface="YDVYMjOStd12"/>
              </a:rPr>
              <a:t>, </a:t>
            </a:r>
            <a:r>
              <a:rPr lang="ko-KR" altLang="en-US" b="0" i="0" u="none" strike="noStrike" baseline="0" dirty="0">
                <a:latin typeface="YDVYMjOStd12"/>
              </a:rPr>
              <a:t>이후 더 자세히 살펴볼 것이다</a:t>
            </a:r>
            <a:r>
              <a:rPr lang="en-US" altLang="ko-KR" dirty="0"/>
              <a:t>.</a:t>
            </a:r>
            <a:r>
              <a:rPr lang="ko-KR" altLang="en-US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dirty="0"/>
          </a:p>
          <a:p>
            <a:pPr marL="623888" lvl="1" indent="-268288">
              <a:spcBef>
                <a:spcPts val="0"/>
              </a:spcBef>
              <a:buClr>
                <a:srgbClr val="4F81BD"/>
              </a:buClr>
              <a:buNone/>
            </a:pPr>
            <a:endParaRPr lang="en-US" altLang="ko-KR" sz="1000" dirty="0">
              <a:solidFill>
                <a:srgbClr val="000000"/>
              </a:solidFill>
            </a:endParaRPr>
          </a:p>
          <a:p>
            <a:pPr marL="623888" lvl="1" indent="-268288">
              <a:buNone/>
            </a:pPr>
            <a:r>
              <a:rPr lang="ko-KR" altLang="en-US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❹</a:t>
            </a:r>
            <a:r>
              <a:rPr lang="en-US" altLang="ko-KR" b="1" dirty="0"/>
              <a:t> </a:t>
            </a:r>
            <a:r>
              <a:rPr lang="ko-KR" altLang="en-US" b="1" dirty="0"/>
              <a:t>개발과 구현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앞서 정리한 요구사항들과 소프트웨어적 요소를 활용하여 설계한 것을 바탕으로 개발하고 실행시켜 보는 단계이다</a:t>
            </a:r>
            <a:r>
              <a:rPr lang="en-US" altLang="ko-KR" dirty="0"/>
              <a:t>.</a:t>
            </a:r>
          </a:p>
          <a:p>
            <a:pPr marL="623888" lvl="1" indent="-268288">
              <a:spcBef>
                <a:spcPts val="0"/>
              </a:spcBef>
              <a:buClr>
                <a:srgbClr val="4F81BD"/>
              </a:buClr>
              <a:buNone/>
            </a:pPr>
            <a:endParaRPr lang="en-US" altLang="ko-KR" sz="1000" dirty="0">
              <a:solidFill>
                <a:srgbClr val="000000"/>
              </a:solidFill>
            </a:endParaRPr>
          </a:p>
          <a:p>
            <a:pPr marL="623888" lvl="1" indent="-268288">
              <a:buNone/>
            </a:pPr>
            <a:r>
              <a:rPr lang="ko-KR" altLang="en-US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❺ </a:t>
            </a:r>
            <a:r>
              <a:rPr lang="ko-KR" altLang="en-US" b="1" dirty="0"/>
              <a:t>테스트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구체화된 내용이 제대로 기술됐는지 확인하고</a:t>
            </a:r>
            <a:r>
              <a:rPr lang="en-US" altLang="ko-KR" dirty="0"/>
              <a:t>, </a:t>
            </a:r>
            <a:r>
              <a:rPr lang="ko-KR" altLang="en-US" dirty="0"/>
              <a:t>잘 동작하는지 검증하고</a:t>
            </a:r>
            <a:r>
              <a:rPr lang="en-US" altLang="ko-KR" dirty="0"/>
              <a:t>, </a:t>
            </a:r>
            <a:r>
              <a:rPr lang="ko-KR" altLang="en-US" dirty="0"/>
              <a:t>고객이 원하는 대로 </a:t>
            </a:r>
            <a:r>
              <a:rPr lang="ko-KR" altLang="en-US" dirty="0" err="1"/>
              <a:t>개발됐는지를</a:t>
            </a:r>
            <a:r>
              <a:rPr lang="ko-KR" altLang="en-US" dirty="0"/>
              <a:t> 확인하는 단계이다</a:t>
            </a:r>
            <a:r>
              <a:rPr lang="en-US" altLang="ko-KR" dirty="0"/>
              <a:t>.</a:t>
            </a:r>
          </a:p>
          <a:p>
            <a:pPr marL="623888" lvl="1" indent="-268288">
              <a:spcBef>
                <a:spcPts val="0"/>
              </a:spcBef>
              <a:buClr>
                <a:srgbClr val="4F81BD"/>
              </a:buClr>
              <a:buNone/>
            </a:pPr>
            <a:endParaRPr lang="en-US" altLang="ko-KR" sz="1000" dirty="0">
              <a:solidFill>
                <a:srgbClr val="000000"/>
              </a:solidFill>
            </a:endParaRPr>
          </a:p>
          <a:p>
            <a:pPr marL="623888" lvl="1" indent="-268288">
              <a:buNone/>
            </a:pPr>
            <a:r>
              <a:rPr lang="ko-KR" altLang="en-US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❻ </a:t>
            </a:r>
            <a:r>
              <a:rPr lang="ko-KR" altLang="en-US" b="1" dirty="0"/>
              <a:t>유지 보수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테스트 단계에서 발견하지 못한 오류나 버그를 수정하고</a:t>
            </a:r>
            <a:r>
              <a:rPr lang="en-US" altLang="ko-KR" dirty="0"/>
              <a:t>, </a:t>
            </a:r>
            <a:r>
              <a:rPr lang="ko-KR" altLang="en-US" dirty="0"/>
              <a:t>새로운 요구사항에 맞춰서 시스템을 수정하는 단계이다</a:t>
            </a:r>
            <a:r>
              <a:rPr lang="en-US" altLang="ko-KR" dirty="0"/>
              <a:t>.</a:t>
            </a:r>
          </a:p>
          <a:p>
            <a:pPr marL="623888" lvl="1" indent="-268288">
              <a:spcBef>
                <a:spcPts val="0"/>
              </a:spcBef>
              <a:buClr>
                <a:srgbClr val="4F81BD"/>
              </a:buClr>
              <a:buNone/>
            </a:pPr>
            <a:endParaRPr lang="en-US" altLang="ko-KR" sz="1000" dirty="0">
              <a:solidFill>
                <a:srgbClr val="000000"/>
              </a:solidFill>
            </a:endParaRPr>
          </a:p>
          <a:p>
            <a:pPr marL="623888" lvl="1" indent="-268288">
              <a:buNone/>
            </a:pPr>
            <a:r>
              <a:rPr lang="ko-KR" altLang="en-US" dirty="0">
                <a:solidFill>
                  <a:srgbClr val="FF66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❼ </a:t>
            </a:r>
            <a:r>
              <a:rPr lang="ko-KR" altLang="en-US" b="1" dirty="0"/>
              <a:t>폐기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소프트웨어 기간이 만료됐거나</a:t>
            </a:r>
            <a:r>
              <a:rPr lang="en-US" altLang="ko-KR" dirty="0"/>
              <a:t>, </a:t>
            </a:r>
            <a:r>
              <a:rPr lang="ko-KR" altLang="en-US" dirty="0"/>
              <a:t>수명이 끝나는 경우 또는 사업성 결여로 요소가 변경되고 철수되는 경우 폐기하는 단계이다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ko-KR" altLang="en-US" dirty="0"/>
              <a:t>소프트웨어 개발 생명주기 작성하기</a:t>
            </a:r>
          </a:p>
        </p:txBody>
      </p:sp>
    </p:spTree>
    <p:extLst>
      <p:ext uri="{BB962C8B-B14F-4D97-AF65-F5344CB8AC3E}">
        <p14:creationId xmlns:p14="http://schemas.microsoft.com/office/powerpoint/2010/main" val="343262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ko-KR" altLang="en-US" dirty="0"/>
              <a:t>소프트웨어 개발 생명주기 작성하기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495300" y="787401"/>
            <a:ext cx="8356600" cy="838200"/>
          </a:xfrm>
        </p:spPr>
        <p:txBody>
          <a:bodyPr/>
          <a:lstStyle/>
          <a:p>
            <a:r>
              <a:rPr lang="ko-KR" altLang="en-US" dirty="0"/>
              <a:t>소프트웨어 개발 생명주기 작성하기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1625601"/>
            <a:ext cx="6683407" cy="11672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2501" y="3056709"/>
            <a:ext cx="6683407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j-ea"/>
                <a:ea typeface="+mj-ea"/>
              </a:rPr>
              <a:t>[</a:t>
            </a:r>
            <a:r>
              <a:rPr lang="ko-KR" altLang="en-US" sz="1200" b="1" dirty="0">
                <a:latin typeface="+mj-ea"/>
                <a:ea typeface="+mj-ea"/>
              </a:rPr>
              <a:t>활동 설명</a:t>
            </a:r>
            <a:r>
              <a:rPr lang="en-US" altLang="ko-KR" sz="1200" b="1" dirty="0">
                <a:latin typeface="+mj-ea"/>
                <a:ea typeface="+mj-ea"/>
              </a:rPr>
              <a:t>]</a:t>
            </a:r>
          </a:p>
          <a:p>
            <a:r>
              <a:rPr lang="en-US" altLang="ko-KR" sz="1200" dirty="0">
                <a:latin typeface="+mj-ea"/>
                <a:ea typeface="+mj-ea"/>
              </a:rPr>
              <a:t>- </a:t>
            </a:r>
            <a:r>
              <a:rPr lang="ko-KR" altLang="en-US" sz="1200" dirty="0">
                <a:latin typeface="+mj-ea"/>
                <a:ea typeface="+mj-ea"/>
              </a:rPr>
              <a:t>소프트웨어 비전공자라면 작성하기에 약간 어려울 수 있다</a:t>
            </a:r>
            <a:r>
              <a:rPr lang="en-US" altLang="ko-KR" sz="1200" dirty="0">
                <a:latin typeface="+mj-ea"/>
                <a:ea typeface="+mj-ea"/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j-ea"/>
                <a:ea typeface="+mj-ea"/>
              </a:rPr>
              <a:t>이 문제의 목적은 소프트웨어 개발이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ko-KR" altLang="en-US" sz="1200" dirty="0">
                <a:latin typeface="+mj-ea"/>
                <a:ea typeface="+mj-ea"/>
              </a:rPr>
              <a:t>어떤 순서로 진행되는지 소프트웨어 생명주기 </a:t>
            </a:r>
            <a:r>
              <a:rPr lang="en-US" altLang="ko-KR" sz="1200" dirty="0">
                <a:latin typeface="+mj-ea"/>
                <a:ea typeface="+mj-ea"/>
              </a:rPr>
              <a:t>7</a:t>
            </a:r>
            <a:r>
              <a:rPr lang="ko-KR" altLang="en-US" sz="1200" dirty="0">
                <a:latin typeface="+mj-ea"/>
                <a:ea typeface="+mj-ea"/>
              </a:rPr>
              <a:t>단계에 맞춰 간략하게 기획해 보고</a:t>
            </a:r>
            <a:r>
              <a:rPr lang="en-US" altLang="ko-KR" sz="1200" dirty="0">
                <a:latin typeface="+mj-ea"/>
                <a:ea typeface="+mj-ea"/>
              </a:rPr>
              <a:t>,</a:t>
            </a:r>
            <a:r>
              <a:rPr lang="ko-KR" altLang="en-US" sz="1200" dirty="0">
                <a:latin typeface="+mj-ea"/>
                <a:ea typeface="+mj-ea"/>
              </a:rPr>
              <a:t> 각 단계를 이해하는 것이다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err="1">
                <a:latin typeface="+mj-ea"/>
                <a:ea typeface="+mj-ea"/>
              </a:rPr>
              <a:t>웹서칭을</a:t>
            </a:r>
            <a:r>
              <a:rPr lang="ko-KR" altLang="en-US" sz="1200" dirty="0">
                <a:latin typeface="+mj-ea"/>
                <a:ea typeface="+mj-ea"/>
              </a:rPr>
              <a:t> 통해 학습활동을 간단하게 작성해보면 크게 어렵지 않고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큰 덩어리로 구상할 수 있을 것이다</a:t>
            </a:r>
            <a:r>
              <a:rPr lang="en-US" altLang="ko-KR" sz="1200" dirty="0"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2654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DDE4B4-F725-24E0-C1DF-5686E7090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/>
              <a:t>3.2 </a:t>
            </a:r>
            <a:r>
              <a:rPr lang="ko-KR" altLang="en-US" sz="2800"/>
              <a:t>페르소나 설정하기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페르소나</a:t>
            </a:r>
            <a:endParaRPr lang="en-US" altLang="ko-KR" dirty="0"/>
          </a:p>
          <a:p>
            <a:pPr lvl="1"/>
            <a:r>
              <a:rPr lang="ko-KR" altLang="en-US" dirty="0"/>
              <a:t>어떤 제품이나 서비스를 사용할 만한 사용자 유형을 대표하는 가상의 인물을 말한다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가상의 인물에 대해 연령</a:t>
            </a:r>
            <a:r>
              <a:rPr lang="en-US" altLang="ko-KR" dirty="0"/>
              <a:t>,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직업</a:t>
            </a:r>
            <a:r>
              <a:rPr lang="en-US" altLang="ko-KR" dirty="0"/>
              <a:t>, </a:t>
            </a:r>
            <a:r>
              <a:rPr lang="ko-KR" altLang="en-US" dirty="0"/>
              <a:t>취미</a:t>
            </a:r>
            <a:r>
              <a:rPr lang="en-US" altLang="ko-KR" dirty="0"/>
              <a:t>, </a:t>
            </a:r>
            <a:r>
              <a:rPr lang="ko-KR" altLang="en-US" dirty="0"/>
              <a:t>성격</a:t>
            </a:r>
            <a:r>
              <a:rPr lang="en-US" altLang="ko-KR" dirty="0"/>
              <a:t>, </a:t>
            </a:r>
            <a:r>
              <a:rPr lang="ko-KR" altLang="en-US" dirty="0"/>
              <a:t>좋아하는 것과 싫어하는 것 등을 설정하여 묘사해 보고</a:t>
            </a:r>
            <a:r>
              <a:rPr lang="en-US" altLang="ko-KR" dirty="0"/>
              <a:t>, </a:t>
            </a:r>
            <a:r>
              <a:rPr lang="ko-KR" altLang="en-US" dirty="0"/>
              <a:t>사용자를 특정 집단으로 한정시킴으로써 그들의 요구사항을 이해하는 데 도움을 준다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82" y="3352799"/>
            <a:ext cx="7476235" cy="300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94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DDE4B4-F725-24E0-C1DF-5686E7090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800"/>
              <a:t>3.2 </a:t>
            </a:r>
            <a:r>
              <a:rPr lang="ko-KR" altLang="en-US" sz="2800"/>
              <a:t>페르소나 설정하기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1" y="887643"/>
            <a:ext cx="6710553" cy="359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10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582</TotalTime>
  <Words>561</Words>
  <Application>Microsoft Office PowerPoint</Application>
  <PresentationFormat>화면 슬라이드 쇼(4:3)</PresentationFormat>
  <Paragraphs>70</Paragraphs>
  <Slides>22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YDVYGOStd34</vt:lpstr>
      <vt:lpstr>YDVYMjOStd12</vt:lpstr>
      <vt:lpstr>Malgun Gothic</vt:lpstr>
      <vt:lpstr>Malgun Gothic</vt:lpstr>
      <vt:lpstr>Arial</vt:lpstr>
      <vt:lpstr>Office 테마</vt:lpstr>
      <vt:lpstr>PowerPoint 프레젠테이션</vt:lpstr>
      <vt:lpstr>목 차</vt:lpstr>
      <vt:lpstr>3.1 소프트웨어 개발 생명주기 작성하기</vt:lpstr>
      <vt:lpstr>3.1 소프트웨어 개발 생명주기 작성하기</vt:lpstr>
      <vt:lpstr>3.1 소프트웨어 개발 생명주기 작성하기</vt:lpstr>
      <vt:lpstr>3.1 소프트웨어 개발 생명주기 작성하기</vt:lpstr>
      <vt:lpstr>3.1 소프트웨어 개발 생명주기 작성하기</vt:lpstr>
      <vt:lpstr>3.2 페르소나 설정하기</vt:lpstr>
      <vt:lpstr>3.2 페르소나 설정하기</vt:lpstr>
      <vt:lpstr>3.2 페르소나 설정하기</vt:lpstr>
      <vt:lpstr>3.2 페르소나 설정하기</vt:lpstr>
      <vt:lpstr>3.2 페르소나 설정하기</vt:lpstr>
      <vt:lpstr>3.3 소프트웨어 개발 프로세스 모델 선정하기</vt:lpstr>
      <vt:lpstr>3.3 소프트웨어 개발 프로세스 모델 선정하기</vt:lpstr>
      <vt:lpstr>3.3 소프트웨어 개발 프로세스 모델 선정하기</vt:lpstr>
      <vt:lpstr>3.3 소프트웨어 개발 프로세스 모델 선정하기</vt:lpstr>
      <vt:lpstr>3.3 소프트웨어 개발 프로세스 모델 선정하기</vt:lpstr>
      <vt:lpstr>3.3 소프트웨어 개발 프로세스 모델 선정하기</vt:lpstr>
      <vt:lpstr>3.3 소프트웨어 개발 프로세스 모델 선정하기</vt:lpstr>
      <vt:lpstr>3.3 소프트웨어 개발 프로세스 모델 선정하기</vt:lpstr>
      <vt:lpstr>3.3 소프트웨어 개발 프로세스 모델 선정하기</vt:lpstr>
      <vt:lpstr>3.3 소프트웨어 개발 프로세스 모델 선정하기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Playdata</dc:creator>
  <cp:lastModifiedBy>이규영</cp:lastModifiedBy>
  <cp:revision>41</cp:revision>
  <dcterms:modified xsi:type="dcterms:W3CDTF">2024-11-28T01:38:57Z</dcterms:modified>
</cp:coreProperties>
</file>